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56" r:id="rId3"/>
    <p:sldId id="260" r:id="rId4"/>
    <p:sldId id="266" r:id="rId5"/>
    <p:sldId id="268" r:id="rId6"/>
    <p:sldId id="261" r:id="rId8"/>
    <p:sldId id="271" r:id="rId9"/>
    <p:sldId id="289" r:id="rId10"/>
    <p:sldId id="275" r:id="rId11"/>
    <p:sldId id="276" r:id="rId12"/>
    <p:sldId id="280" r:id="rId13"/>
    <p:sldId id="281" r:id="rId14"/>
    <p:sldId id="265"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8011" autoAdjust="0"/>
    <p:restoredTop sz="94674"/>
  </p:normalViewPr>
  <p:slideViewPr>
    <p:cSldViewPr snapToGrid="0" snapToObjects="1">
      <p:cViewPr varScale="1">
        <p:scale>
          <a:sx n="65" d="100"/>
          <a:sy n="65" d="100"/>
        </p:scale>
        <p:origin x="-816" y="-114"/>
      </p:cViewPr>
      <p:guideLst>
        <p:guide orient="horz" pos="1791"/>
        <p:guide orient="horz" pos="3157"/>
        <p:guide pos="3779"/>
        <p:guide pos="451"/>
        <p:guide pos="7242"/>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3.emf"/><Relationship Id="rId1"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4.emf"/><Relationship Id="rId1"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72766" y="3291840"/>
            <a:ext cx="10379710" cy="829945"/>
          </a:xfrm>
          <a:prstGeom prst="rect">
            <a:avLst/>
          </a:prstGeom>
        </p:spPr>
        <p:txBody>
          <a:bodyPr wrap="square">
            <a:spAutoFit/>
          </a:bodyPr>
          <a:lstStyle/>
          <a:p>
            <a:r>
              <a:rPr lang="zh-CN" altLang="en-US" sz="4800" smtClean="0">
                <a:solidFill>
                  <a:schemeClr val="bg1"/>
                </a:solidFill>
              </a:rPr>
              <a:t>课程作业管理系统 </a:t>
            </a:r>
            <a:r>
              <a:rPr lang="zh-CN" altLang="en-US" sz="4800" dirty="0" smtClean="0">
                <a:solidFill>
                  <a:schemeClr val="bg1"/>
                </a:solidFill>
              </a:rPr>
              <a:t> </a:t>
            </a:r>
            <a:r>
              <a:rPr lang="en-US" altLang="zh-CN" sz="4800" b="1" dirty="0" smtClean="0">
                <a:solidFill>
                  <a:schemeClr val="bg1"/>
                </a:solidFill>
              </a:rPr>
              <a:t>PPT</a:t>
            </a:r>
            <a:endParaRPr lang="en-US" altLang="zh-CN" sz="4800" b="1" dirty="0">
              <a:solidFill>
                <a:schemeClr val="bg1"/>
              </a:solidFill>
            </a:endParaRP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3200" b="0" i="0" kern="0" cap="none" spc="0" normalizeH="0" baseline="0" noProof="0" dirty="0" smtClean="0">
                <a:solidFill>
                  <a:schemeClr val="bg1"/>
                </a:solidFill>
                <a:latin typeface="黑体" panose="02010609060101010101" charset="-122"/>
                <a:ea typeface="黑体" panose="02010609060101010101" charset="-122"/>
              </a:rPr>
              <a:t>结论</a:t>
            </a:r>
            <a:endParaRPr kumimoji="0" lang="zh-CN" altLang="en-US" sz="3200" b="0" i="0" kern="0" cap="none" spc="0" normalizeH="0" baseline="0" noProof="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716100" y="793750"/>
            <a:ext cx="11064240" cy="3476625"/>
          </a:xfrm>
          <a:prstGeom prst="rect">
            <a:avLst/>
          </a:prstGeom>
          <a:noFill/>
          <a:ln w="9525">
            <a:noFill/>
          </a:ln>
        </p:spPr>
        <p:txBody>
          <a:bodyPr wrap="square">
            <a:spAutoFit/>
          </a:bodyPr>
          <a:lstStyle/>
          <a:p>
            <a:r>
              <a:rPr lang="en-US" sz="2000" dirty="0" smtClean="0"/>
              <a:t> </a:t>
            </a:r>
            <a:endParaRPr lang="zh-CN" altLang="en-US" sz="2000" dirty="0" smtClean="0"/>
          </a:p>
          <a:p>
            <a:r>
              <a:rPr lang="zh-CN" altLang="en-US" sz="2000" dirty="0" smtClean="0"/>
              <a:t> 此时项目已经完成，即使实施的时间不是很长，但是这个过程中需要准备很长的一段时间去对系统设计开发所实际到的技术进行学习。在学习的过程中，我逐渐认识得到了我自身存在的一些不足。对于一些控制是必要的应用技能，能够理解，整个过程中仅仅是一个掌握了常用的性能和控制方法，我觉得挺容易的。从该系统中，系统的分析和设计的调查数据，并且已经经历了几个月，并努力几个月，该系统已经完成。很显然，该系统仍有很多不成熟，在系统设计过程中有许多技术缺陷存在。在设计的过程中也涉及到了很多自己无法解决的问题，主要通过找专业的网站和论坛来解决这些问题，对于圆满完成我的毕业设计，他们也贡献了很大一部分力量。系统的开发环境和配置都是可以自行安装的，系统使用springboot框架开发工具，使用比较成熟的Mysql数据库进行对系统后台的数据交互，根据技术语言对数据库，结合需求进行修改维护，可以使得系统运行更具有稳定性和安全性，从而完成实现系统的开发。</a:t>
            </a:r>
            <a:endParaRPr lang="zh-CN" altLang="en-US" sz="20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endPar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71513" y="943174"/>
            <a:ext cx="11520487" cy="2306955"/>
          </a:xfrm>
          <a:prstGeom prst="rect">
            <a:avLst/>
          </a:prstGeom>
        </p:spPr>
        <p:txBody>
          <a:bodyPr wrap="square">
            <a:spAutoFit/>
          </a:bodyPr>
          <a:lstStyle/>
          <a:p>
            <a:r>
              <a:rPr sz="1600" dirty="0" smtClean="0"/>
              <a:t>[1]范立峰，乔世全，程文彬 springboot框架程序设计 人民邮电大学出版社 2019。</a:t>
            </a:r>
            <a:endParaRPr sz="1600" dirty="0" smtClean="0"/>
          </a:p>
          <a:p>
            <a:r>
              <a:rPr sz="1600" dirty="0" smtClean="0"/>
              <a:t>[2]西尔伯沙茨(Silberschatz.A.) . 计算机科学丛书：数据库系统概念(原书第6版)[M]. 机械工业出版社,2018,03．。</a:t>
            </a:r>
            <a:endParaRPr sz="1600" dirty="0" smtClean="0"/>
          </a:p>
          <a:p>
            <a:r>
              <a:rPr sz="1600" dirty="0" smtClean="0"/>
              <a:t>[3]陈雄华 企业应用开发详解 电子大学出版社，2017。</a:t>
            </a:r>
            <a:endParaRPr sz="1600" dirty="0" smtClean="0"/>
          </a:p>
          <a:p>
            <a:r>
              <a:rPr sz="1600" dirty="0" smtClean="0"/>
              <a:t>[4]李宁springboot框架 Web开发技术大全--springboot框架+Servlet清华大学出版社，2018。</a:t>
            </a:r>
            <a:endParaRPr sz="1600" dirty="0" smtClean="0"/>
          </a:p>
          <a:p>
            <a:r>
              <a:rPr sz="1600" dirty="0" smtClean="0"/>
              <a:t>[5]聂哲 springboot框架动态WEB技术实例教程。</a:t>
            </a:r>
            <a:endParaRPr sz="1600" dirty="0" smtClean="0"/>
          </a:p>
          <a:p>
            <a:r>
              <a:rPr sz="1600" dirty="0" smtClean="0"/>
              <a:t>[6]李绪成，闫海珍 springboot框架 Web开发教程—入门与提高篇(springboot框架+Servlet) 清华大学出版社 2017。</a:t>
            </a:r>
            <a:endParaRPr sz="1600" dirty="0" smtClean="0"/>
          </a:p>
          <a:p>
            <a:r>
              <a:rPr sz="1600" dirty="0" smtClean="0"/>
              <a:t>[7]史胜辉，王春明，沈学华 springboot框架EE基础教程 清华大学出版社 2019 。</a:t>
            </a:r>
            <a:endParaRPr sz="1600" dirty="0" smtClean="0"/>
          </a:p>
          <a:p>
            <a:r>
              <a:rPr sz="1600" dirty="0" smtClean="0"/>
              <a:t>[8][8] Symfon,Cakespringboot框架,Zend Bartosz Porebski,Karol Przystalski,Leszek Nowak, 付勇. springboot框架高级编程:应用[M]. 清华大学出版社,2017,02.</a:t>
            </a:r>
            <a:endParaRPr sz="16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040880" cy="1014730"/>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各位老师的</a:t>
            </a:r>
            <a:r>
              <a:rPr lang="zh-CN" altLang="en-US" sz="6000" b="1" dirty="0">
                <a:solidFill>
                  <a:schemeClr val="bg1"/>
                </a:solidFill>
              </a:rPr>
              <a:t>指导</a:t>
            </a:r>
            <a:endParaRPr lang="zh-CN" altLang="en-US" sz="6000" b="1" dirty="0">
              <a:solidFill>
                <a:schemeClr val="bg1"/>
              </a:solidFill>
            </a:endParaRP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b="26913"/>
          <a:stretch>
            <a:fillRect/>
          </a:stretch>
        </p:blipFill>
        <p:spPr>
          <a:xfrm>
            <a:off x="0" y="0"/>
            <a:ext cx="12192000" cy="5012267"/>
          </a:xfrm>
          <a:prstGeom prst="rect">
            <a:avLst/>
          </a:prstGeom>
        </p:spPr>
      </p:pic>
      <p:sp>
        <p:nvSpPr>
          <p:cNvPr id="3" name="矩形 2"/>
          <p:cNvSpPr/>
          <p:nvPr/>
        </p:nvSpPr>
        <p:spPr>
          <a:xfrm>
            <a:off x="6602095" y="132715"/>
            <a:ext cx="5470525" cy="3451225"/>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dirty="0" smtClean="0">
                <a:solidFill>
                  <a:schemeClr val="tx1"/>
                </a:solidFill>
              </a:rPr>
              <a:t>随着科学技术的飞速发展，社会的方方面面、各行各业都在努力与现代的先进技术接轨，通过科技手段来提高自身的优势，课程作业管理系统当然也不能排除在外。课程作业管理系统是以实际运用为开发背景，运用软件工程原理和开发方法，采用springboot框架构建的一个管理系统。整个开发过程首先对软件系统进行需求分析，得出系统的主要功能。接着对系统进行总体设计和详细设计。总体设计主要包括系统功能设计、系统总体结构设计、系统数据结构设计和系统安全设计等；详细设计主要包括系统数据库访问的实现，主要功能模块的具体实现，模块实现关键代码等。最后对系统进行功能测试，并对测试结果进行分析总结，得出系统中存在的不足及需要改进的地方，为以后的系统维护提供了方便，同时也为今后开发类似系统提供了借鉴和帮助。</a:t>
            </a:r>
            <a:endParaRPr dirty="0" smtClean="0">
              <a:solidFill>
                <a:schemeClr val="tx1"/>
              </a:solidFill>
            </a:endParaRP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endParaRPr lang="zh-CN" altLang="en-US" sz="6600" b="1" dirty="0"/>
          </a:p>
        </p:txBody>
      </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 背景及意义</a:t>
            </a:r>
            <a:endParaRPr lang="zh-CN" altLang="en-US" sz="3200" dirty="0" smtClean="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542290" y="1083310"/>
            <a:ext cx="11390630" cy="2584450"/>
          </a:xfrm>
          <a:prstGeom prst="rect">
            <a:avLst/>
          </a:prstGeom>
        </p:spPr>
        <p:txBody>
          <a:bodyPr wrap="square">
            <a:spAutoFit/>
          </a:bodyPr>
          <a:lstStyle/>
          <a:p>
            <a:r>
              <a:rPr lang="zh-CN" altLang="en-US" dirty="0" smtClean="0"/>
              <a:t>随着社会的快速发展，计算机的影响是全面且深入的。人们生活水平的不断提高，日常生活中人们对课程作业管理系统方面的要求也在不断提高，课程作业受到广大用户的关注，使得课程作业管理系统的开发成为必需而且紧迫的事情。课程作业管理系统主要是借助计算机，通过对课程作业管理系统所需的信息管理，增加用户的选择，同时也方便对广大课程作业管理系统的及时查询、修改以及对课程作业管理系统的及时了解。课程作业管理系统对用户带来了更多的便利，该系统通过和数据库管理系统软件协作来满足用户的需求。计算机技术在现代管理中的应用，使计算机成为人们应用现代技术的重要工具。能够有效的解决获取信息便捷化、全面化的问题，提高效率。</a:t>
            </a:r>
            <a:endParaRPr lang="zh-CN" altLang="en-US" dirty="0" smtClean="0"/>
          </a:p>
          <a:p>
            <a:r>
              <a:rPr lang="zh-CN" altLang="en-US" dirty="0" smtClean="0"/>
              <a:t>本课程作业管理系统主要牵扯到程序，数据库与计算机技术等。覆盖知识面大，可以大大的提高系统人员工作效率。</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1148715" y="8255"/>
            <a:ext cx="3841750" cy="583565"/>
          </a:xfrm>
          <a:prstGeom prst="rect">
            <a:avLst/>
          </a:prstGeom>
          <a:noFill/>
        </p:spPr>
        <p:txBody>
          <a:bodyPr wrap="square" rtlCol="0">
            <a:spAutoFit/>
          </a:bodyPr>
          <a:lstStyle/>
          <a:p>
            <a:pPr>
              <a:defRPr/>
            </a:pPr>
            <a:r>
              <a:rPr kumimoji="0" lang="zh-CN" altLang="en-US" sz="3200" b="0" i="0" kern="0" cap="none" spc="0" normalizeH="0" baseline="0" noProof="0" dirty="0" smtClean="0">
                <a:solidFill>
                  <a:schemeClr val="bg1"/>
                </a:solidFill>
                <a:latin typeface="黑体" panose="02010609060101010101" charset="-122"/>
                <a:ea typeface="黑体" panose="02010609060101010101" charset="-122"/>
                <a:cs typeface="黑体" panose="02010609060101010101" charset="-122"/>
              </a:rPr>
              <a:t> Spring Boot框架</a:t>
            </a:r>
            <a:endParaRPr kumimoji="0" lang="zh-CN" altLang="en-US" sz="3200" b="0" i="0" kern="0" cap="none" spc="0" normalizeH="0" baseline="0" noProof="0" dirty="0" smtClean="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1"/>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6593266" y="1119607"/>
            <a:ext cx="5080000" cy="3046095"/>
          </a:xfrm>
          <a:prstGeom prst="rect">
            <a:avLst/>
          </a:prstGeom>
          <a:noFill/>
          <a:ln w="9525">
            <a:noFill/>
          </a:ln>
        </p:spPr>
        <p:txBody>
          <a:bodyPr wrap="square">
            <a:spAutoFit/>
          </a:bodyPr>
          <a:lstStyle/>
          <a:p>
            <a:r>
              <a:rPr lang="zh-CN" altLang="en-US" sz="1600" dirty="0" smtClean="0"/>
              <a:t>Spring Boot是Pivotal团队的一个新框架，旨在简化新Spring应用程序的初始设置和开发。该框架使用特定的配置方法，无需开发人员定义样板配置。通过这种方式，Spring Boot旨在成为蓬勃发展的快速应用程序开发领域的领导者。</a:t>
            </a:r>
            <a:endParaRPr lang="zh-CN" altLang="en-US" sz="1600" dirty="0" smtClean="0"/>
          </a:p>
          <a:p>
            <a:r>
              <a:rPr lang="zh-CN" altLang="en-US" sz="1600" dirty="0" smtClean="0"/>
              <a:t>Spring Boot特点：</a:t>
            </a:r>
            <a:endParaRPr lang="zh-CN" altLang="en-US" sz="1600" dirty="0" smtClean="0"/>
          </a:p>
          <a:p>
            <a:r>
              <a:rPr lang="zh-CN" altLang="en-US" sz="1600" dirty="0" smtClean="0"/>
              <a:t>1、创建一个单独的Spring应用程序；</a:t>
            </a:r>
            <a:endParaRPr lang="zh-CN" altLang="en-US" sz="1600" dirty="0" smtClean="0"/>
          </a:p>
          <a:p>
            <a:r>
              <a:rPr lang="zh-CN" altLang="en-US" sz="1600" dirty="0" smtClean="0"/>
              <a:t>2、嵌入式Tomcat，无需部署WAR文件；</a:t>
            </a:r>
            <a:endParaRPr lang="zh-CN" altLang="en-US" sz="1600" dirty="0" smtClean="0"/>
          </a:p>
          <a:p>
            <a:r>
              <a:rPr lang="zh-CN" altLang="en-US" sz="1600" dirty="0" smtClean="0"/>
              <a:t>3、简化Maven配置；</a:t>
            </a:r>
            <a:endParaRPr lang="zh-CN" altLang="en-US" sz="1600" dirty="0" smtClean="0"/>
          </a:p>
          <a:p>
            <a:r>
              <a:rPr lang="zh-CN" altLang="en-US" sz="1600" dirty="0" smtClean="0"/>
              <a:t>4、自动配置Spring；</a:t>
            </a:r>
            <a:endParaRPr lang="zh-CN" altLang="en-US" sz="1600" dirty="0" smtClean="0"/>
          </a:p>
          <a:p>
            <a:r>
              <a:rPr lang="zh-CN" altLang="en-US" sz="1600" dirty="0" smtClean="0"/>
              <a:t>5、提供生产就绪功能，如指标，健康检查和外部配置；</a:t>
            </a:r>
            <a:endParaRPr lang="zh-CN" altLang="en-US" sz="1600" dirty="0" smtClean="0"/>
          </a:p>
          <a:p>
            <a:r>
              <a:rPr lang="zh-CN" altLang="en-US" sz="1600" dirty="0" smtClean="0"/>
              <a:t>6、绝对没有代码生成和XML的配置要求；</a:t>
            </a:r>
            <a:endParaRPr lang="zh-CN" altLang="en-US" sz="16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b="26913"/>
          <a:stretch>
            <a:fillRect/>
          </a:stretch>
        </p:blipFill>
        <p:spPr>
          <a:xfrm>
            <a:off x="0" y="0"/>
            <a:ext cx="12192000" cy="5012267"/>
          </a:xfrm>
          <a:prstGeom prst="rect">
            <a:avLst/>
          </a:prstGeom>
        </p:spPr>
      </p:pic>
      <p:sp>
        <p:nvSpPr>
          <p:cNvPr id="5" name="矩形 4"/>
          <p:cNvSpPr/>
          <p:nvPr/>
        </p:nvSpPr>
        <p:spPr>
          <a:xfrm>
            <a:off x="4310896" y="5293268"/>
            <a:ext cx="3535680" cy="1106805"/>
          </a:xfrm>
          <a:prstGeom prst="rect">
            <a:avLst/>
          </a:prstGeom>
        </p:spPr>
        <p:txBody>
          <a:bodyPr wrap="none">
            <a:spAutoFit/>
          </a:bodyPr>
          <a:lstStyle/>
          <a:p>
            <a:pPr algn="l"/>
            <a:r>
              <a:rPr lang="zh-CN" altLang="en-US" sz="6600" b="1" dirty="0"/>
              <a:t>系统分析</a:t>
            </a:r>
            <a:endParaRPr lang="zh-CN" altLang="en-US" sz="6600" b="1" dirty="0"/>
          </a:p>
        </p:txBody>
      </p:sp>
    </p:spTree>
  </p:cSld>
  <p:clrMapOvr>
    <a:masterClrMapping/>
  </p:clrMapOvr>
  <p:transition spd="med">
    <p:pull dir="d"/>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778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1337310" y="57785"/>
            <a:ext cx="7626985" cy="521970"/>
          </a:xfrm>
          <a:prstGeom prst="rect">
            <a:avLst/>
          </a:prstGeom>
          <a:noFill/>
        </p:spPr>
        <p:txBody>
          <a:bodyPr wrap="square" rtlCol="0">
            <a:spAutoFit/>
          </a:bodyPr>
          <a:lstStyle/>
          <a:p>
            <a:r>
              <a:rPr lang="zh-CN" altLang="en-US" sz="2800" dirty="0" smtClean="0"/>
              <a:t>系统结构图</a:t>
            </a:r>
            <a:endParaRPr lang="zh-CN" altLang="en-US" sz="2800" dirty="0" smtClean="0"/>
          </a:p>
        </p:txBody>
      </p:sp>
      <p:grpSp>
        <p:nvGrpSpPr>
          <p:cNvPr id="8" name="组合 7"/>
          <p:cNvGrpSpPr/>
          <p:nvPr/>
        </p:nvGrpSpPr>
        <p:grpSpPr>
          <a:xfrm>
            <a:off x="299752" y="21081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2097927" y="1234873"/>
            <a:ext cx="7707219" cy="4870382"/>
            <a:chOff x="2097927" y="1087654"/>
            <a:chExt cx="7707219" cy="4870382"/>
          </a:xfrm>
        </p:grpSpPr>
        <p:sp>
          <p:nvSpPr>
            <p:cNvPr id="13" name="任意多边形 12"/>
            <p:cNvSpPr/>
            <p:nvPr/>
          </p:nvSpPr>
          <p:spPr>
            <a:xfrm>
              <a:off x="6281846" y="1087654"/>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sp>
          <p:nvSpPr>
            <p:cNvPr id="15" name="任意多边形 14"/>
            <p:cNvSpPr/>
            <p:nvPr/>
          </p:nvSpPr>
          <p:spPr>
            <a:xfrm>
              <a:off x="2097927" y="3912476"/>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grpSp>
      <p:sp>
        <p:nvSpPr>
          <p:cNvPr id="15362" name="Rectangle 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397" name="Rectangle 37"/>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44" name="Rectangle 84"/>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57" name="Rectangle 97"/>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58" name="Rectangle 98"/>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59" name="Rectangle 99"/>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0" name="Rectangle 100"/>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1" name="Rectangle 101"/>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2" name="Rectangle 10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3" name="Rectangle 103"/>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2147482485" name="对象 -2147482486"/>
          <p:cNvGraphicFramePr/>
          <p:nvPr/>
        </p:nvGraphicFramePr>
        <p:xfrm>
          <a:off x="3415030" y="621030"/>
          <a:ext cx="6617970" cy="6109970"/>
        </p:xfrm>
        <a:graphic>
          <a:graphicData uri="http://schemas.openxmlformats.org/presentationml/2006/ole">
            <mc:AlternateContent xmlns:mc="http://schemas.openxmlformats.org/markup-compatibility/2006">
              <mc:Choice xmlns:v="urn:schemas-microsoft-com:vml" Requires="v">
                <p:oleObj spid="_x0000_s9" name="" r:id="rId1" imgW="55003700" imgH="57607200" progId="Visio.Drawing.15">
                  <p:embed/>
                </p:oleObj>
              </mc:Choice>
              <mc:Fallback>
                <p:oleObj name="" r:id="rId1" imgW="55003700" imgH="57607200" progId="Visio.Drawing.15">
                  <p:embed/>
                  <p:pic>
                    <p:nvPicPr>
                      <p:cNvPr id="0" name="图片 8"/>
                      <p:cNvPicPr/>
                      <p:nvPr/>
                    </p:nvPicPr>
                    <p:blipFill>
                      <a:blip r:embed="rId2"/>
                      <a:stretch>
                        <a:fillRect/>
                      </a:stretch>
                    </p:blipFill>
                    <p:spPr>
                      <a:xfrm>
                        <a:off x="3415030" y="621030"/>
                        <a:ext cx="6617970" cy="610997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778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16280" y="0"/>
            <a:ext cx="3722370" cy="645160"/>
          </a:xfrm>
          <a:prstGeom prst="rect">
            <a:avLst/>
          </a:prstGeom>
          <a:noFill/>
        </p:spPr>
        <p:txBody>
          <a:bodyPr wrap="square" rtlCol="0">
            <a:spAutoFit/>
          </a:bodyPr>
          <a:lstStyle/>
          <a:p>
            <a:pPr>
              <a:defRPr/>
            </a:pPr>
            <a:r>
              <a:rPr kumimoji="0" lang="zh-CN" sz="3600" b="0" i="0" kern="0" cap="none" spc="0" normalizeH="0" baseline="0" noProof="0" dirty="0" smtClean="0">
                <a:latin typeface="黑体" panose="02010609060101010101" charset="-122"/>
                <a:ea typeface="黑体" panose="02010609060101010101" charset="-122"/>
              </a:rPr>
              <a:t>学生管理图</a:t>
            </a:r>
            <a:endParaRPr kumimoji="0" lang="zh-CN" sz="3600" b="0" i="0" kern="0" cap="none" spc="0" normalizeH="0" baseline="0" noProof="0" dirty="0" smtClean="0">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2097927" y="1234873"/>
            <a:ext cx="7707219" cy="4870382"/>
            <a:chOff x="2097927" y="1087654"/>
            <a:chExt cx="7707219" cy="4870382"/>
          </a:xfrm>
        </p:grpSpPr>
        <p:sp>
          <p:nvSpPr>
            <p:cNvPr id="13" name="任意多边形 12"/>
            <p:cNvSpPr/>
            <p:nvPr/>
          </p:nvSpPr>
          <p:spPr>
            <a:xfrm>
              <a:off x="6281846" y="1087654"/>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sp>
          <p:nvSpPr>
            <p:cNvPr id="15" name="任意多边形 14"/>
            <p:cNvSpPr/>
            <p:nvPr/>
          </p:nvSpPr>
          <p:spPr>
            <a:xfrm>
              <a:off x="2097927" y="3912476"/>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grpSp>
      <p:sp>
        <p:nvSpPr>
          <p:cNvPr id="14338" name="Rectangle 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4361" name="Rectangle 25"/>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4370" name="Rectangle 34"/>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4371" name="Rectangle 35"/>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4372" name="Rectangle 36"/>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4373" name="Rectangle 37"/>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4374" name="Rectangle 38"/>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4375" name="Rectangle 39"/>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4376" name="Rectangle 40"/>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2147482457" name="对象 -2147482458"/>
          <p:cNvGraphicFramePr>
            <a:graphicFrameLocks noChangeAspect="1"/>
          </p:cNvGraphicFramePr>
          <p:nvPr/>
        </p:nvGraphicFramePr>
        <p:xfrm>
          <a:off x="490855" y="912495"/>
          <a:ext cx="10998835" cy="5470525"/>
        </p:xfrm>
        <a:graphic>
          <a:graphicData uri="http://schemas.openxmlformats.org/presentationml/2006/ole">
            <mc:AlternateContent xmlns:mc="http://schemas.openxmlformats.org/markup-compatibility/2006">
              <mc:Choice xmlns:v="urn:schemas-microsoft-com:vml" Requires="v">
                <p:oleObj spid="_x0000_s9" name="" r:id="rId1" imgW="6286500" imgH="3810000" progId="Visio.Drawing.11">
                  <p:embed/>
                </p:oleObj>
              </mc:Choice>
              <mc:Fallback>
                <p:oleObj name="" r:id="rId1" imgW="6286500" imgH="3810000" progId="Visio.Drawing.11">
                  <p:embed/>
                  <p:pic>
                    <p:nvPicPr>
                      <p:cNvPr id="0" name="图片 8"/>
                      <p:cNvPicPr/>
                      <p:nvPr/>
                    </p:nvPicPr>
                    <p:blipFill>
                      <a:blip r:embed="rId2"/>
                      <a:stretch>
                        <a:fillRect/>
                      </a:stretch>
                    </p:blipFill>
                    <p:spPr>
                      <a:xfrm>
                        <a:off x="490855" y="912495"/>
                        <a:ext cx="10998835" cy="547052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sz="3200" dirty="0" smtClean="0">
                <a:solidFill>
                  <a:schemeClr val="bg1"/>
                </a:solidFill>
                <a:latin typeface="黑体" panose="02010609060101010101" charset="-122"/>
                <a:ea typeface="黑体" panose="02010609060101010101" charset="-122"/>
              </a:rPr>
              <a:t>管理员登录模块</a:t>
            </a:r>
            <a:endParaRPr 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147482454" name="图片 -2147482455"/>
          <p:cNvPicPr>
            <a:picLocks noChangeAspect="1"/>
          </p:cNvPicPr>
          <p:nvPr/>
        </p:nvPicPr>
        <p:blipFill>
          <a:blip r:embed="rId1"/>
          <a:stretch>
            <a:fillRect/>
          </a:stretch>
        </p:blipFill>
        <p:spPr>
          <a:xfrm>
            <a:off x="257175" y="923290"/>
            <a:ext cx="11823700" cy="57746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1610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系统测试</a:t>
            </a:r>
            <a:endParaRPr kumimoji="0" lang="zh-CN"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716280" y="771525"/>
            <a:ext cx="11015980" cy="2861310"/>
          </a:xfrm>
          <a:prstGeom prst="rect">
            <a:avLst/>
          </a:prstGeom>
        </p:spPr>
        <p:txBody>
          <a:bodyPr wrap="square">
            <a:spAutoFit/>
          </a:bodyPr>
          <a:lstStyle/>
          <a:p>
            <a:r>
              <a:rPr lang="en-US" sz="2000" dirty="0" smtClean="0"/>
              <a:t> </a:t>
            </a:r>
            <a:endParaRPr lang="zh-CN" altLang="en-US" sz="2000" dirty="0" smtClean="0"/>
          </a:p>
          <a:p>
            <a:r>
              <a:rPr lang="zh-CN" altLang="en-US" sz="2000" dirty="0" smtClean="0"/>
              <a:t>程序设计不能保证没有错误，这是一个开发过程，在错误或错误的过程中都是难以避免的。虽然这是不可避免的，但我们不能使这些错误始终存在于系统中，错误可能会造成无法估量的后果，如系统崩溃，安全信息泄露，系统无法正常启动等，为了避免这些问题，我们需要测试程序，再测试过程中发现问题，并纠正它们，从而使系统更长时间稳定成熟。本章的作用是发现这些问题，并对其进行修改，虽然耗时费力，但对于长期使用而言是非常重要和必要系统的开发。</a:t>
            </a:r>
            <a:endParaRPr lang="zh-CN" altLang="en-US" sz="2000" dirty="0" smtClean="0"/>
          </a:p>
          <a:p>
            <a:r>
              <a:rPr lang="zh-CN" altLang="en-US" sz="2000" dirty="0" smtClean="0"/>
              <a:t>软件在设计后必须进行测试，调试过程中使用的方法是软件测试方法。在开发新软件时，系统测试是检查软件是否合格的关键步骤，以及是否符合设计目标的参考。测试主要是查看软件中数据的准确性，正确的操作与否，以及操作的结果，还有哪些方面需要改进。</a:t>
            </a:r>
            <a:endParaRPr lang="zh-CN" altLang="en-US" sz="20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2239</Words>
  <Application>WPS 演示</Application>
  <PresentationFormat>自定义</PresentationFormat>
  <Paragraphs>54</Paragraphs>
  <Slides>12</Slides>
  <Notes>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12</vt:i4>
      </vt:variant>
    </vt:vector>
  </HeadingPairs>
  <TitlesOfParts>
    <vt:vector size="25" baseType="lpstr">
      <vt:lpstr>Arial</vt:lpstr>
      <vt:lpstr>宋体</vt:lpstr>
      <vt:lpstr>Wingdings</vt:lpstr>
      <vt:lpstr>Segoe UI Light</vt:lpstr>
      <vt:lpstr>黑体</vt:lpstr>
      <vt:lpstr>Segoe UI</vt:lpstr>
      <vt:lpstr>微软雅黑</vt:lpstr>
      <vt:lpstr>Arial Unicode MS</vt:lpstr>
      <vt:lpstr>等线</vt:lpstr>
      <vt:lpstr>Calibri</vt:lpstr>
      <vt:lpstr>office 1</vt:lpstr>
      <vt:lpstr>Visio.Drawing.15</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creator>www.tukuppt.com</dc:creator>
  <cp:keywords>tukuppt</cp:keywords>
  <dc:subject>熊猫办公</dc:subject>
  <cp:category>tukuppt</cp:category>
  <cp:lastModifiedBy>丘美玲</cp:lastModifiedBy>
  <cp:revision>36</cp:revision>
  <dcterms:created xsi:type="dcterms:W3CDTF">2019-12-31T02:46:00Z</dcterms:created>
  <dcterms:modified xsi:type="dcterms:W3CDTF">2021-03-07T10:12:40Z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